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018" r:id="rId3"/>
    <p:sldId id="1019" r:id="rId4"/>
    <p:sldId id="1052" r:id="rId5"/>
    <p:sldId id="1053" r:id="rId6"/>
    <p:sldId id="1054" r:id="rId7"/>
    <p:sldId id="1055" r:id="rId8"/>
    <p:sldId id="1056" r:id="rId9"/>
    <p:sldId id="1057" r:id="rId10"/>
    <p:sldId id="1058" r:id="rId11"/>
    <p:sldId id="1059" r:id="rId12"/>
    <p:sldId id="1060" r:id="rId13"/>
    <p:sldId id="1061" r:id="rId14"/>
    <p:sldId id="1062" r:id="rId15"/>
    <p:sldId id="1063" r:id="rId16"/>
    <p:sldId id="1064" r:id="rId17"/>
    <p:sldId id="1037" r:id="rId18"/>
    <p:sldId id="1023" r:id="rId19"/>
    <p:sldId id="1065" r:id="rId20"/>
    <p:sldId id="1066" r:id="rId21"/>
    <p:sldId id="1067" r:id="rId22"/>
    <p:sldId id="1051" r:id="rId23"/>
    <p:sldId id="1068" r:id="rId24"/>
    <p:sldId id="1069" r:id="rId25"/>
    <p:sldId id="1070"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5127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物质结构　元素周期律</a:t>
            </a:r>
            <a:endPar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元素周期律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Si</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的非金属性的递变</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76315324"/>
              </p:ext>
            </p:extLst>
          </p:nvPr>
        </p:nvGraphicFramePr>
        <p:xfrm>
          <a:off x="360854" y="1412776"/>
          <a:ext cx="11422983" cy="3291840"/>
        </p:xfrm>
        <a:graphic>
          <a:graphicData uri="http://schemas.openxmlformats.org/drawingml/2006/table">
            <a:tbl>
              <a:tblPr firstRow="1" firstCol="1" bandRow="1"/>
              <a:tblGrid>
                <a:gridCol w="693792">
                  <a:extLst>
                    <a:ext uri="{9D8B030D-6E8A-4147-A177-3AD203B41FA5}">
                      <a16:colId xmlns:a16="http://schemas.microsoft.com/office/drawing/2014/main" val="1510430752"/>
                    </a:ext>
                  </a:extLst>
                </a:gridCol>
                <a:gridCol w="2664296">
                  <a:extLst>
                    <a:ext uri="{9D8B030D-6E8A-4147-A177-3AD203B41FA5}">
                      <a16:colId xmlns:a16="http://schemas.microsoft.com/office/drawing/2014/main" val="3886132488"/>
                    </a:ext>
                  </a:extLst>
                </a:gridCol>
                <a:gridCol w="1872208">
                  <a:extLst>
                    <a:ext uri="{9D8B030D-6E8A-4147-A177-3AD203B41FA5}">
                      <a16:colId xmlns:a16="http://schemas.microsoft.com/office/drawing/2014/main" val="3409106644"/>
                    </a:ext>
                  </a:extLst>
                </a:gridCol>
                <a:gridCol w="144016">
                  <a:extLst>
                    <a:ext uri="{9D8B030D-6E8A-4147-A177-3AD203B41FA5}">
                      <a16:colId xmlns:a16="http://schemas.microsoft.com/office/drawing/2014/main" val="3567469333"/>
                    </a:ext>
                  </a:extLst>
                </a:gridCol>
                <a:gridCol w="2304256">
                  <a:extLst>
                    <a:ext uri="{9D8B030D-6E8A-4147-A177-3AD203B41FA5}">
                      <a16:colId xmlns:a16="http://schemas.microsoft.com/office/drawing/2014/main" val="1299233462"/>
                    </a:ext>
                  </a:extLst>
                </a:gridCol>
                <a:gridCol w="671633">
                  <a:extLst>
                    <a:ext uri="{9D8B030D-6E8A-4147-A177-3AD203B41FA5}">
                      <a16:colId xmlns:a16="http://schemas.microsoft.com/office/drawing/2014/main" val="2297156189"/>
                    </a:ext>
                  </a:extLst>
                </a:gridCol>
                <a:gridCol w="984551">
                  <a:extLst>
                    <a:ext uri="{9D8B030D-6E8A-4147-A177-3AD203B41FA5}">
                      <a16:colId xmlns:a16="http://schemas.microsoft.com/office/drawing/2014/main" val="4075664877"/>
                    </a:ext>
                  </a:extLst>
                </a:gridCol>
                <a:gridCol w="144016">
                  <a:extLst>
                    <a:ext uri="{9D8B030D-6E8A-4147-A177-3AD203B41FA5}">
                      <a16:colId xmlns:a16="http://schemas.microsoft.com/office/drawing/2014/main" val="124495214"/>
                    </a:ext>
                  </a:extLst>
                </a:gridCol>
                <a:gridCol w="1944215">
                  <a:extLst>
                    <a:ext uri="{9D8B030D-6E8A-4147-A177-3AD203B41FA5}">
                      <a16:colId xmlns:a16="http://schemas.microsoft.com/office/drawing/2014/main" val="2213487286"/>
                    </a:ext>
                  </a:extLst>
                </a:gridCol>
              </a:tblGrid>
              <a:tr h="411451">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非金属元素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258182585"/>
                  </a:ext>
                </a:extLst>
              </a:tr>
              <a:tr h="387464">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依</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氢气反应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蒸气与氢气能</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或点燃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011071290"/>
                  </a:ext>
                </a:extLst>
              </a:tr>
              <a:tr h="411451">
                <a:tc vMerge="1">
                  <a:txBody>
                    <a:bodyPr/>
                    <a:lstStyle/>
                    <a:p>
                      <a:endParaRPr lang="zh-CN" altLang="en-US"/>
                    </a:p>
                  </a:txBody>
                  <a:tcPr/>
                </a:tc>
                <a:tc vMerge="1">
                  <a:txBody>
                    <a:bodyPr/>
                    <a:lstStyle/>
                    <a:p>
                      <a:endParaRPr lang="zh-CN" altLang="en-US"/>
                    </a:p>
                  </a:txBody>
                  <a:tcPr/>
                </a:tc>
                <a:tc gridSpan="7">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由难到易的顺序为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1308028"/>
                  </a:ext>
                </a:extLst>
              </a:tr>
              <a:tr h="137120">
                <a:tc vMerge="1">
                  <a:txBody>
                    <a:bodyPr/>
                    <a:lstStyle/>
                    <a:p>
                      <a:endParaRPr lang="zh-CN" altLang="en-US"/>
                    </a:p>
                  </a:txBody>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高价氧化物对应的水化物的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65533716"/>
                  </a:ext>
                </a:extLst>
              </a:tr>
              <a:tr h="54895">
                <a:tc vMerge="1">
                  <a:txBody>
                    <a:bodyPr/>
                    <a:lstStyle/>
                    <a:p>
                      <a:endParaRPr lang="zh-CN" altLang="en-US"/>
                    </a:p>
                  </a:txBody>
                  <a:tcPr/>
                </a:tc>
                <a:tc vMerge="1">
                  <a:txBody>
                    <a:bodyPr/>
                    <a:lstStyle/>
                    <a:p>
                      <a:endParaRPr lang="zh-CN" altLang="en-US"/>
                    </a:p>
                  </a:txBody>
                  <a:tcPr/>
                </a:tc>
                <a:tc gridSpan="7">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58071606"/>
                  </a:ext>
                </a:extLst>
              </a:tr>
              <a:tr h="411451">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gridSpan="7">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94699814"/>
                  </a:ext>
                </a:extLst>
              </a:tr>
            </a:tbl>
          </a:graphicData>
        </a:graphic>
      </p:graphicFrame>
    </p:spTree>
    <p:extLst>
      <p:ext uri="{BB962C8B-B14F-4D97-AF65-F5344CB8AC3E}">
        <p14:creationId xmlns:p14="http://schemas.microsoft.com/office/powerpoint/2010/main" val="32032092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78582" y="3233712"/>
            <a:ext cx="7416824" cy="322052"/>
          </a:xfrm>
          <a:prstGeom prst="rect">
            <a:avLst/>
          </a:prstGeom>
        </p:spPr>
      </p:pic>
      <p:pic>
        <p:nvPicPr>
          <p:cNvPr id="5" name="图片 4"/>
          <p:cNvPicPr>
            <a:picLocks noChangeAspect="1"/>
          </p:cNvPicPr>
          <p:nvPr/>
        </p:nvPicPr>
        <p:blipFill>
          <a:blip r:embed="rId2"/>
          <a:stretch>
            <a:fillRect/>
          </a:stretch>
        </p:blipFill>
        <p:spPr>
          <a:xfrm>
            <a:off x="2008002" y="2700294"/>
            <a:ext cx="9721080" cy="304800"/>
          </a:xfrm>
          <a:prstGeom prst="rect">
            <a:avLst/>
          </a:prstGeom>
        </p:spPr>
      </p:pic>
      <p:sp>
        <p:nvSpPr>
          <p:cNvPr id="4" name="内容占位符 3"/>
          <p:cNvSpPr>
            <a:spLocks noGrp="1"/>
          </p:cNvSpPr>
          <p:nvPr>
            <p:ph idx="1"/>
          </p:nvPr>
        </p:nvSpPr>
        <p:spPr>
          <a:xfrm>
            <a:off x="360854" y="746120"/>
            <a:ext cx="11485848" cy="462819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同周期元素性质递变</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规律：</a:t>
            </a:r>
            <a:r>
              <a:rPr lang="zh-CN" altLang="zh-CN" b="1">
                <a:latin typeface="Times New Roman" panose="02020603050405020304" pitchFamily="18" charset="0"/>
                <a:ea typeface="宋体" panose="02010600030101010101" pitchFamily="2" charset="-122"/>
                <a:cs typeface="Times New Roman" panose="02020603050405020304" pitchFamily="18" charset="0"/>
              </a:rPr>
              <a:t>同周期元素从左到右，原子半径逐渐减小，失电子能力逐渐减弱，得电子能力逐渐增强，金属性逐渐减弱，非金属性逐渐增强。</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内容：元素的性质随着原子序数的递增而呈周期性的变化。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实质：元素性质的周期性变化是元素原子的核外电子排布周期性变化的必然结果</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3">
            <a:clrChange>
              <a:clrFrom>
                <a:srgbClr val="FFFFFF"/>
              </a:clrFrom>
              <a:clrTo>
                <a:srgbClr val="FFFFFF">
                  <a:alpha val="0"/>
                </a:srgbClr>
              </a:clrTo>
            </a:clrChange>
          </a:blip>
          <a:stretch>
            <a:fillRect/>
          </a:stretch>
        </p:blipFill>
        <p:spPr>
          <a:xfrm>
            <a:off x="2782838" y="1556792"/>
            <a:ext cx="4975860" cy="802005"/>
          </a:xfrm>
          <a:prstGeom prst="rect">
            <a:avLst/>
          </a:prstGeom>
          <a:solidFill>
            <a:scrgbClr r="0" g="0" b="0">
              <a:alpha val="0"/>
            </a:scrgbClr>
          </a:solidFill>
        </p:spPr>
      </p:pic>
    </p:spTree>
    <p:extLst>
      <p:ext uri="{BB962C8B-B14F-4D97-AF65-F5344CB8AC3E}">
        <p14:creationId xmlns:p14="http://schemas.microsoft.com/office/powerpoint/2010/main" val="3180676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69956" y="3123716"/>
            <a:ext cx="9649072" cy="360040"/>
          </a:xfrm>
          <a:prstGeom prst="rect">
            <a:avLst/>
          </a:prstGeom>
        </p:spPr>
      </p:pic>
      <p:pic>
        <p:nvPicPr>
          <p:cNvPr id="5" name="图片 4"/>
          <p:cNvPicPr>
            <a:picLocks noChangeAspect="1"/>
          </p:cNvPicPr>
          <p:nvPr/>
        </p:nvPicPr>
        <p:blipFill>
          <a:blip r:embed="rId2"/>
          <a:stretch>
            <a:fillRect/>
          </a:stretch>
        </p:blipFill>
        <p:spPr>
          <a:xfrm>
            <a:off x="8022170" y="2564904"/>
            <a:ext cx="3807280" cy="360040"/>
          </a:xfrm>
          <a:prstGeom prst="rect">
            <a:avLst/>
          </a:prstGeom>
        </p:spPr>
      </p:pic>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元素周期表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和元素周期律的应用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元素周期表与元素周期律的关系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元素周期表是元素周期律的具体表现形式，反映了元素之间的内在联系。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元素周期表中元素的金属性和非金属性变化的规律：</a:t>
            </a:r>
            <a:r>
              <a:rPr lang="zh-CN" altLang="zh-CN" b="1">
                <a:latin typeface="Times New Roman" panose="02020603050405020304" pitchFamily="18" charset="0"/>
                <a:ea typeface="宋体" panose="02010600030101010101" pitchFamily="2" charset="-122"/>
                <a:cs typeface="Times New Roman" panose="02020603050405020304" pitchFamily="18" charset="0"/>
              </a:rPr>
              <a:t>同周期元素由左向右金属性减弱，非金属性增强；同主族元素由上向下金属性增强，非金属性减弱</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874;FounderCES"/>
          <p:cNvPicPr/>
          <p:nvPr/>
        </p:nvPicPr>
        <p:blipFill>
          <a:blip r:embed="rId3">
            <a:clrChange>
              <a:clrFrom>
                <a:srgbClr val="FFFFFF"/>
              </a:clrFrom>
              <a:clrTo>
                <a:srgbClr val="FFFFFF">
                  <a:alpha val="0"/>
                </a:srgbClr>
              </a:clrTo>
            </a:clrChange>
          </a:blip>
          <a:stretch>
            <a:fillRect/>
          </a:stretch>
        </p:blipFill>
        <p:spPr>
          <a:xfrm>
            <a:off x="478582" y="908720"/>
            <a:ext cx="1297940" cy="344805"/>
          </a:xfrm>
          <a:prstGeom prst="rect">
            <a:avLst/>
          </a:prstGeom>
          <a:solidFill>
            <a:scrgbClr r="0" g="0" b="0">
              <a:alpha val="0"/>
            </a:scrgbClr>
          </a:solidFill>
        </p:spPr>
      </p:pic>
    </p:spTree>
    <p:extLst>
      <p:ext uri="{BB962C8B-B14F-4D97-AF65-F5344CB8AC3E}">
        <p14:creationId xmlns:p14="http://schemas.microsoft.com/office/powerpoint/2010/main" val="2974482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元素周期表的金属区和非金属</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325.jpg" descr="id:2147493881;FounderCES"/>
          <p:cNvPicPr/>
          <p:nvPr/>
        </p:nvPicPr>
        <p:blipFill>
          <a:blip r:embed="rId2">
            <a:clrChange>
              <a:clrFrom>
                <a:srgbClr val="FFFFFF"/>
              </a:clrFrom>
              <a:clrTo>
                <a:srgbClr val="FFFFFF">
                  <a:alpha val="0"/>
                </a:srgbClr>
              </a:clrTo>
            </a:clrChange>
          </a:blip>
          <a:stretch>
            <a:fillRect/>
          </a:stretch>
        </p:blipFill>
        <p:spPr>
          <a:xfrm>
            <a:off x="2912268" y="1484784"/>
            <a:ext cx="6383020" cy="4301490"/>
          </a:xfrm>
          <a:prstGeom prst="rect">
            <a:avLst/>
          </a:prstGeom>
          <a:solidFill>
            <a:scrgbClr r="0" g="0" b="0">
              <a:alpha val="0"/>
            </a:scrgbClr>
          </a:solidFill>
        </p:spPr>
      </p:pic>
    </p:spTree>
    <p:extLst>
      <p:ext uri="{BB962C8B-B14F-4D97-AF65-F5344CB8AC3E}">
        <p14:creationId xmlns:p14="http://schemas.microsoft.com/office/powerpoint/2010/main" val="34863059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金属性强的元素在元素周期表的左下方，最强的是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放射性元素除外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，非金属性强的元素在元素周期表的右上方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稀有气体除外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，最强的是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分界线附近的元素，既能表现出一定的金属性，又能表现出一定的非金属性，故元素的金属性和非金属性之间没有严格的界线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0800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元素化合价与元素在周期表中位置的关系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同主族元素的最高正价和最低负价相同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主族元素最高正化合价＝主族序数＝最外层电子数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非金属元素的最高正价和最低负价的绝对值之和等于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35955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预测元素及其化合物的性质。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指导新元素的发现及预测它们的原子结构和性质。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寻找有特殊用途的新物质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315a.jpg" descr="id:2147493888;FounderCES"/>
          <p:cNvPicPr/>
          <p:nvPr/>
        </p:nvPicPr>
        <p:blipFill>
          <a:blip r:embed="rId2">
            <a:clrChange>
              <a:clrFrom>
                <a:srgbClr val="FFFFFF"/>
              </a:clrFrom>
              <a:clrTo>
                <a:srgbClr val="FFFFFF">
                  <a:alpha val="0"/>
                </a:srgbClr>
              </a:clrTo>
            </a:clrChange>
          </a:blip>
          <a:stretch>
            <a:fillRect/>
          </a:stretch>
        </p:blipFill>
        <p:spPr>
          <a:xfrm>
            <a:off x="2206774" y="3068960"/>
            <a:ext cx="6768752" cy="2808312"/>
          </a:xfrm>
          <a:prstGeom prst="rect">
            <a:avLst/>
          </a:prstGeom>
          <a:solidFill>
            <a:scrgbClr r="0" g="0" b="0">
              <a:alpha val="0"/>
            </a:scrgbClr>
          </a:solidFill>
        </p:spPr>
      </p:pic>
    </p:spTree>
    <p:extLst>
      <p:ext uri="{BB962C8B-B14F-4D97-AF65-F5344CB8AC3E}">
        <p14:creationId xmlns:p14="http://schemas.microsoft.com/office/powerpoint/2010/main" val="5505729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494806" y="831416"/>
            <a:ext cx="6856425" cy="653368"/>
          </a:xfrm>
          <a:prstGeom prst="rect">
            <a:avLst/>
          </a:prstGeom>
        </p:spPr>
      </p:pic>
      <p:pic>
        <p:nvPicPr>
          <p:cNvPr id="5" name="要点1.EPS" descr="id:2147491247;FounderCES"/>
          <p:cNvPicPr/>
          <p:nvPr/>
        </p:nvPicPr>
        <p:blipFill>
          <a:blip r:embed="rId3"/>
          <a:stretch>
            <a:fillRect/>
          </a:stretch>
        </p:blipFill>
        <p:spPr>
          <a:xfrm>
            <a:off x="360854" y="1700808"/>
            <a:ext cx="948690" cy="333375"/>
          </a:xfrm>
          <a:prstGeom prst="rect">
            <a:avLst/>
          </a:prstGeom>
        </p:spPr>
      </p:pic>
      <p:sp>
        <p:nvSpPr>
          <p:cNvPr id="3" name="内容占位符 2"/>
          <p:cNvSpPr>
            <a:spLocks noGrp="1"/>
          </p:cNvSpPr>
          <p:nvPr>
            <p:ph idx="1"/>
          </p:nvPr>
        </p:nvSpPr>
        <p:spPr>
          <a:xfrm>
            <a:off x="360854" y="1530914"/>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粒子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半径大小的</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en-US"/>
          </a:p>
        </p:txBody>
      </p:sp>
      <p:pic>
        <p:nvPicPr>
          <p:cNvPr id="6" name="sa161a.jpg" descr="id:2147493909;FounderCES"/>
          <p:cNvPicPr/>
          <p:nvPr/>
        </p:nvPicPr>
        <p:blipFill>
          <a:blip r:embed="rId4">
            <a:clrChange>
              <a:clrFrom>
                <a:srgbClr val="FFFFFF"/>
              </a:clrFrom>
              <a:clrTo>
                <a:srgbClr val="FFFFFF">
                  <a:alpha val="0"/>
                </a:srgbClr>
              </a:clrTo>
            </a:clrChange>
          </a:blip>
          <a:stretch>
            <a:fillRect/>
          </a:stretch>
        </p:blipFill>
        <p:spPr>
          <a:xfrm>
            <a:off x="2422798" y="2492896"/>
            <a:ext cx="6619875" cy="3451860"/>
          </a:xfrm>
          <a:prstGeom prst="rect">
            <a:avLst/>
          </a:prstGeom>
          <a:solidFill>
            <a:scrgbClr r="0" g="0" b="0">
              <a:alpha val="0"/>
            </a:scrgbClr>
          </a:solidFill>
        </p:spPr>
      </p:pic>
    </p:spTree>
    <p:extLst>
      <p:ext uri="{BB962C8B-B14F-4D97-AF65-F5344CB8AC3E}">
        <p14:creationId xmlns:p14="http://schemas.microsoft.com/office/powerpoint/2010/main" val="12033350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粒子半径大小的关系正确的是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16;FounderCES"/>
          <p:cNvPicPr/>
          <p:nvPr/>
        </p:nvPicPr>
        <p:blipFill>
          <a:blip r:embed="rId2">
            <a:clrChange>
              <a:clrFrom>
                <a:srgbClr val="FFFFFF"/>
              </a:clrFrom>
              <a:clrTo>
                <a:srgbClr val="FFFFFF">
                  <a:alpha val="0"/>
                </a:srgbClr>
              </a:clrTo>
            </a:clrChange>
          </a:blip>
          <a:stretch>
            <a:fillRect/>
          </a:stretch>
        </p:blipFill>
        <p:spPr>
          <a:xfrm>
            <a:off x="478582" y="908720"/>
            <a:ext cx="990600" cy="318770"/>
          </a:xfrm>
          <a:prstGeom prst="rect">
            <a:avLst/>
          </a:prstGeom>
          <a:solidFill>
            <a:scrgbClr r="0" g="0" b="0">
              <a:alpha val="0"/>
            </a:scrgbClr>
          </a:solidFill>
        </p:spPr>
      </p:pic>
      <p:pic>
        <p:nvPicPr>
          <p:cNvPr id="5" name="24答案.EPS" descr="id:2147493930;FounderCES"/>
          <p:cNvPicPr/>
          <p:nvPr/>
        </p:nvPicPr>
        <p:blipFill>
          <a:blip r:embed="rId3">
            <a:clrChange>
              <a:clrFrom>
                <a:srgbClr val="FFFFFF"/>
              </a:clrFrom>
              <a:clrTo>
                <a:srgbClr val="FFFFFF">
                  <a:alpha val="0"/>
                </a:srgbClr>
              </a:clrTo>
            </a:clrChange>
          </a:blip>
          <a:stretch>
            <a:fillRect/>
          </a:stretch>
        </p:blipFill>
        <p:spPr>
          <a:xfrm>
            <a:off x="431726" y="3670767"/>
            <a:ext cx="798195" cy="284480"/>
          </a:xfrm>
          <a:prstGeom prst="rect">
            <a:avLst/>
          </a:prstGeom>
          <a:solidFill>
            <a:scrgbClr r="0" g="0" b="0">
              <a:alpha val="0"/>
            </a:scrgbClr>
          </a:solidFill>
        </p:spPr>
      </p:pic>
      <p:sp>
        <p:nvSpPr>
          <p:cNvPr id="2" name="矩形 1"/>
          <p:cNvSpPr/>
          <p:nvPr/>
        </p:nvSpPr>
        <p:spPr>
          <a:xfrm>
            <a:off x="1342678" y="3582174"/>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253949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主族元素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从上到下原子半径依次增大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则原子半径由大到小的顺序为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同周期主旋元素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从左至右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原子半径依次减小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原子半径由大到小的顺序为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同种元素的粒子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核外电子数越多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化合价越低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半径越大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钠原子半径大于钠离子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电子层结构相同的离子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核电荷数越大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离子半径越小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则离子半径由大到小的顺序为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93923;FounderCES"/>
          <p:cNvPicPr/>
          <p:nvPr/>
        </p:nvPicPr>
        <p:blipFill>
          <a:blip r:embed="rId2">
            <a:clrChange>
              <a:clrFrom>
                <a:srgbClr val="FFFFFF"/>
              </a:clrFrom>
              <a:clrTo>
                <a:srgbClr val="FFFFFF">
                  <a:alpha val="0"/>
                </a:srgbClr>
              </a:clrTo>
            </a:clrChange>
          </a:blip>
          <a:stretch>
            <a:fillRect/>
          </a:stretch>
        </p:blipFill>
        <p:spPr>
          <a:xfrm>
            <a:off x="478582" y="980728"/>
            <a:ext cx="792088" cy="288032"/>
          </a:xfrm>
          <a:prstGeom prst="rect">
            <a:avLst/>
          </a:prstGeom>
          <a:solidFill>
            <a:scrgbClr r="0" g="0" b="0">
              <a:alpha val="0"/>
            </a:scrgbClr>
          </a:solidFill>
        </p:spPr>
      </p:pic>
    </p:spTree>
    <p:extLst>
      <p:ext uri="{BB962C8B-B14F-4D97-AF65-F5344CB8AC3E}">
        <p14:creationId xmlns:p14="http://schemas.microsoft.com/office/powerpoint/2010/main" val="2306846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361123"/>
            <a:ext cx="1536380" cy="461604"/>
          </a:xfrm>
          <a:prstGeom prst="rect">
            <a:avLst/>
          </a:prstGeom>
        </p:spPr>
      </p:pic>
      <p:sp>
        <p:nvSpPr>
          <p:cNvPr id="7" name="内容占位符 6"/>
          <p:cNvSpPr>
            <a:spLocks noGrp="1"/>
          </p:cNvSpPr>
          <p:nvPr>
            <p:ph idx="1"/>
          </p:nvPr>
        </p:nvSpPr>
        <p:spPr>
          <a:xfrm>
            <a:off x="360854" y="126876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核外电子排布、原子半径、元素化合价的变化规律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原子结构的变化</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val="15430732"/>
              </p:ext>
            </p:extLst>
          </p:nvPr>
        </p:nvGraphicFramePr>
        <p:xfrm>
          <a:off x="369623" y="2525373"/>
          <a:ext cx="11558232" cy="2673795"/>
        </p:xfrm>
        <a:graphic>
          <a:graphicData uri="http://schemas.openxmlformats.org/drawingml/2006/table">
            <a:tbl>
              <a:tblPr firstRow="1" firstCol="1" bandRow="1"/>
              <a:tblGrid>
                <a:gridCol w="2408736">
                  <a:extLst>
                    <a:ext uri="{9D8B030D-6E8A-4147-A177-3AD203B41FA5}">
                      <a16:colId xmlns:a16="http://schemas.microsoft.com/office/drawing/2014/main" val="1939754429"/>
                    </a:ext>
                  </a:extLst>
                </a:gridCol>
                <a:gridCol w="1925601">
                  <a:extLst>
                    <a:ext uri="{9D8B030D-6E8A-4147-A177-3AD203B41FA5}">
                      <a16:colId xmlns:a16="http://schemas.microsoft.com/office/drawing/2014/main" val="451631343"/>
                    </a:ext>
                  </a:extLst>
                </a:gridCol>
                <a:gridCol w="2408736">
                  <a:extLst>
                    <a:ext uri="{9D8B030D-6E8A-4147-A177-3AD203B41FA5}">
                      <a16:colId xmlns:a16="http://schemas.microsoft.com/office/drawing/2014/main" val="3556607725"/>
                    </a:ext>
                  </a:extLst>
                </a:gridCol>
                <a:gridCol w="4815159">
                  <a:extLst>
                    <a:ext uri="{9D8B030D-6E8A-4147-A177-3AD203B41FA5}">
                      <a16:colId xmlns:a16="http://schemas.microsoft.com/office/drawing/2014/main" val="2753602033"/>
                    </a:ext>
                  </a:extLst>
                </a:gridCol>
              </a:tblGrid>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电子层</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外层电子</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达到稳定结构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最外层电子数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33082178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4795057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51504523"/>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10308398"/>
                  </a:ext>
                </a:extLst>
              </a:tr>
              <a:tr h="0">
                <a:tc gridSpan="4">
                  <a:txBody>
                    <a:bodyPr/>
                    <a:lstStyle/>
                    <a:p>
                      <a:pPr algn="l"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随着原子序数的递增</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元素原子核外的电子排布呈现周期性的变化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802014292"/>
                  </a:ext>
                </a:extLst>
              </a:tr>
            </a:tbl>
          </a:graphicData>
        </a:graphic>
      </p:graphicFrame>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2789728"/>
          </a:xfrm>
          <a:prstGeom prst="rect">
            <a:avLst/>
          </a:prstGeom>
        </p:spPr>
      </p:pic>
      <p:sp>
        <p:nvSpPr>
          <p:cNvPr id="4" name="内容占位符 3"/>
          <p:cNvSpPr>
            <a:spLocks noGrp="1"/>
          </p:cNvSpPr>
          <p:nvPr>
            <p:ph idx="1"/>
          </p:nvPr>
        </p:nvSpPr>
        <p:spPr>
          <a:xfrm>
            <a:off x="360854" y="746120"/>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法比较简单粒子的半径大小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电子层数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当电子层数不同时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电子层数越多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核电荷数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当电子层数相同时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核电荷数越大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当电子层数和核电荷数均相同时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核外电子数越多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半径越大</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3937;FounderCES"/>
          <p:cNvPicPr/>
          <p:nvPr/>
        </p:nvPicPr>
        <p:blipFill>
          <a:blip r:embed="rId3">
            <a:clrChange>
              <a:clrFrom>
                <a:srgbClr val="FFFFFF"/>
              </a:clrFrom>
              <a:clrTo>
                <a:srgbClr val="FFFFFF">
                  <a:alpha val="0"/>
                </a:srgbClr>
              </a:clrTo>
            </a:clrChange>
          </a:blip>
          <a:stretch>
            <a:fillRect/>
          </a:stretch>
        </p:blipFill>
        <p:spPr>
          <a:xfrm>
            <a:off x="478582" y="908720"/>
            <a:ext cx="1533525" cy="335915"/>
          </a:xfrm>
          <a:prstGeom prst="rect">
            <a:avLst/>
          </a:prstGeom>
          <a:solidFill>
            <a:scrgbClr r="0" g="0" b="0">
              <a:alpha val="0"/>
            </a:scrgbClr>
          </a:solidFill>
        </p:spPr>
      </p:pic>
    </p:spTree>
    <p:extLst>
      <p:ext uri="{BB962C8B-B14F-4D97-AF65-F5344CB8AC3E}">
        <p14:creationId xmlns:p14="http://schemas.microsoft.com/office/powerpoint/2010/main" val="37125707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13332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元素</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金属性与非金属性强弱的判断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元素金属性强弱的判断</a:t>
                </a:r>
                <a:r>
                  <a:rPr lang="en-US" altLang="zh-CN" b="1">
                    <a:solidFill>
                      <a:srgbClr val="F36714"/>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36714"/>
                    </a:solidFill>
                    <a:latin typeface="Times New Roman" panose="02020603050405020304" pitchFamily="18" charset="0"/>
                    <a:ea typeface="楷体" panose="02010609060101010101" pitchFamily="49" charset="-122"/>
                    <a:cs typeface="Times New Roman" panose="02020603050405020304" pitchFamily="18" charset="0"/>
                  </a:rPr>
                  <a:t>重点</a:t>
                </a:r>
                <a:r>
                  <a:rPr lang="en-US" altLang="zh-CN" b="1">
                    <a:solidFill>
                      <a:srgbClr val="F36714"/>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根据金属活动性顺序表判断，越靠前，金属性越强。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根据单质与水或非氧化性酸反应置换出氢气的难易程度判断，置换出氢气越容易，则金属性越强。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根据对应阳离子氧化性强弱判断，金属阳离子氧化性越弱，则元素金属性越强。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根据金属元素最高价氧化物对应的水化物的碱性强弱判断，碱性越强，则该金属元素的金属性越强。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根据置换反应判断，若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金属性强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133328"/>
              </a:xfrm>
              <a:blipFill>
                <a:blip r:embed="rId2"/>
                <a:stretch>
                  <a:fillRect l="-796" r="-849" b="-238"/>
                </a:stretch>
              </a:blipFill>
            </p:spPr>
            <p:txBody>
              <a:bodyPr/>
              <a:lstStyle/>
              <a:p>
                <a:r>
                  <a:rPr lang="zh-CN" altLang="en-US">
                    <a:noFill/>
                  </a:rPr>
                  <a:t> </a:t>
                </a:r>
              </a:p>
            </p:txBody>
          </p:sp>
        </mc:Fallback>
      </mc:AlternateContent>
      <p:pic>
        <p:nvPicPr>
          <p:cNvPr id="3" name="要点2.EPS" descr="id:2147493944;FounderCES"/>
          <p:cNvPicPr/>
          <p:nvPr/>
        </p:nvPicPr>
        <p:blipFill>
          <a:blip r:embed="rId3">
            <a:clrChange>
              <a:clrFrom>
                <a:srgbClr val="FFFFFF"/>
              </a:clrFrom>
              <a:clrTo>
                <a:srgbClr val="FFFFFF">
                  <a:alpha val="0"/>
                </a:srgbClr>
              </a:clrTo>
            </a:clrChange>
          </a:blip>
          <a:stretch>
            <a:fillRect/>
          </a:stretch>
        </p:blipFill>
        <p:spPr>
          <a:xfrm>
            <a:off x="409863" y="941100"/>
            <a:ext cx="932815" cy="327660"/>
          </a:xfrm>
          <a:prstGeom prst="rect">
            <a:avLst/>
          </a:prstGeom>
          <a:solidFill>
            <a:scrgbClr r="0" g="0" b="0">
              <a:alpha val="0"/>
            </a:scrgbClr>
          </a:solidFill>
        </p:spPr>
      </p:pic>
    </p:spTree>
    <p:extLst>
      <p:ext uri="{BB962C8B-B14F-4D97-AF65-F5344CB8AC3E}">
        <p14:creationId xmlns:p14="http://schemas.microsoft.com/office/powerpoint/2010/main" val="33681148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451880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元素非金属性强弱的判断依据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根据单质与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化合的难易程度、生成氢化物的稳定性判断，越易化合，生成氢化物越稳定，则非金属性越强。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根据对应阴离子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或氢化物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还原性强弱判断，非金属阴离子还原性越弱，则元素非金属性越强。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根据非金属元素最高价氧化物对应的水化物的酸性强弱判断，酸性越强，则该元素的非金属性越强。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根据置换反应判断，若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非金属性强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518801"/>
              </a:xfrm>
              <a:blipFill>
                <a:blip r:embed="rId2"/>
                <a:stretch>
                  <a:fillRect l="-796" r="-849" b="-161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181881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64633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实验不能达到实验目的的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306890094"/>
              </p:ext>
            </p:extLst>
          </p:nvPr>
        </p:nvGraphicFramePr>
        <p:xfrm>
          <a:off x="406574" y="1412776"/>
          <a:ext cx="11521280" cy="3400637"/>
        </p:xfrm>
        <a:graphic>
          <a:graphicData uri="http://schemas.openxmlformats.org/drawingml/2006/table">
            <a:tbl>
              <a:tblPr firstRow="1" firstCol="1" bandRow="1"/>
              <a:tblGrid>
                <a:gridCol w="612932">
                  <a:extLst>
                    <a:ext uri="{9D8B030D-6E8A-4147-A177-3AD203B41FA5}">
                      <a16:colId xmlns:a16="http://schemas.microsoft.com/office/drawing/2014/main" val="952333072"/>
                    </a:ext>
                  </a:extLst>
                </a:gridCol>
                <a:gridCol w="6659876">
                  <a:extLst>
                    <a:ext uri="{9D8B030D-6E8A-4147-A177-3AD203B41FA5}">
                      <a16:colId xmlns:a16="http://schemas.microsoft.com/office/drawing/2014/main" val="3829039725"/>
                    </a:ext>
                  </a:extLst>
                </a:gridCol>
                <a:gridCol w="4248472">
                  <a:extLst>
                    <a:ext uri="{9D8B030D-6E8A-4147-A177-3AD203B41FA5}">
                      <a16:colId xmlns:a16="http://schemas.microsoft.com/office/drawing/2014/main" val="2426467096"/>
                    </a:ext>
                  </a:extLst>
                </a:gridCol>
              </a:tblGrid>
              <a:tr h="5013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选项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实验操作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实验目的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6531270"/>
                  </a:ext>
                </a:extLst>
              </a:tr>
              <a:tr h="50134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分别与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比较氯、溴的非金属性强弱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4352616"/>
                  </a:ext>
                </a:extLst>
              </a:tr>
              <a:tr h="752022">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溶液中分别通入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比较镁、铝的金属性强弱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25321798"/>
                  </a:ext>
                </a:extLst>
              </a:tr>
              <a:tr h="1002695">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测定等物质的量浓度的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比较碳、硫的非金属性强弱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12686912"/>
                  </a:ext>
                </a:extLst>
              </a:tr>
              <a:tr h="501348">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分别放入盐酸中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比较铁、铜的金属性强弱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51083150"/>
                  </a:ext>
                </a:extLst>
              </a:tr>
            </a:tbl>
          </a:graphicData>
        </a:graphic>
      </p:graphicFrame>
      <p:pic>
        <p:nvPicPr>
          <p:cNvPr id="5" name="24典例2.EPS" descr="id:2147493951;FounderCES"/>
          <p:cNvPicPr/>
          <p:nvPr/>
        </p:nvPicPr>
        <p:blipFill>
          <a:blip r:embed="rId2">
            <a:clrChange>
              <a:clrFrom>
                <a:srgbClr val="FFFFFF"/>
              </a:clrFrom>
              <a:clrTo>
                <a:srgbClr val="FFFFFF">
                  <a:alpha val="0"/>
                </a:srgbClr>
              </a:clrTo>
            </a:clrChange>
          </a:blip>
          <a:stretch>
            <a:fillRect/>
          </a:stretch>
        </p:blipFill>
        <p:spPr>
          <a:xfrm>
            <a:off x="406574" y="931490"/>
            <a:ext cx="856615" cy="275590"/>
          </a:xfrm>
          <a:prstGeom prst="rect">
            <a:avLst/>
          </a:prstGeom>
          <a:solidFill>
            <a:scrgbClr r="0" g="0" b="0">
              <a:alpha val="0"/>
            </a:scrgbClr>
          </a:solidFill>
        </p:spPr>
      </p:pic>
      <p:pic>
        <p:nvPicPr>
          <p:cNvPr id="6" name="24答案.EPS" descr="id:2147493973;FounderCES"/>
          <p:cNvPicPr/>
          <p:nvPr/>
        </p:nvPicPr>
        <p:blipFill>
          <a:blip r:embed="rId3">
            <a:clrChange>
              <a:clrFrom>
                <a:srgbClr val="FFFFFF"/>
              </a:clrFrom>
              <a:clrTo>
                <a:srgbClr val="FFFFFF">
                  <a:alpha val="0"/>
                </a:srgbClr>
              </a:clrTo>
            </a:clrChange>
          </a:blip>
          <a:stretch>
            <a:fillRect/>
          </a:stretch>
        </p:blipFill>
        <p:spPr>
          <a:xfrm>
            <a:off x="417524" y="5013176"/>
            <a:ext cx="918845" cy="327660"/>
          </a:xfrm>
          <a:prstGeom prst="rect">
            <a:avLst/>
          </a:prstGeom>
          <a:solidFill>
            <a:scrgbClr r="0" g="0" b="0">
              <a:alpha val="0"/>
            </a:scrgbClr>
          </a:solidFill>
        </p:spPr>
      </p:pic>
      <p:sp>
        <p:nvSpPr>
          <p:cNvPr id="3" name="矩形 2"/>
          <p:cNvSpPr/>
          <p:nvPr/>
        </p:nvSpPr>
        <p:spPr>
          <a:xfrm>
            <a:off x="1414686" y="4853840"/>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7728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根据反应条件的难易即可判断出氯、溴的非金属性强弱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溶液中分别通入氨气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无法比较二者的金属性强弱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的最高价氧化物对应的水化物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酸性越强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元素非金属性越强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所以通过测定相同物质的量浓度的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可判断二者非金属性强弱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放入盐酸中所产生的现象不同即可判断出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的金属性强弱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93966;FounderCES"/>
          <p:cNvPicPr/>
          <p:nvPr/>
        </p:nvPicPr>
        <p:blipFill>
          <a:blip r:embed="rId2">
            <a:clrChange>
              <a:clrFrom>
                <a:srgbClr val="FFFFFF"/>
              </a:clrFrom>
              <a:clrTo>
                <a:srgbClr val="FFFFFF">
                  <a:alpha val="0"/>
                </a:srgbClr>
              </a:clrTo>
            </a:clrChange>
          </a:blip>
          <a:stretch>
            <a:fillRect/>
          </a:stretch>
        </p:blipFill>
        <p:spPr>
          <a:xfrm>
            <a:off x="478582" y="958245"/>
            <a:ext cx="870585" cy="310515"/>
          </a:xfrm>
          <a:prstGeom prst="rect">
            <a:avLst/>
          </a:prstGeom>
          <a:solidFill>
            <a:scrgbClr r="0" g="0" b="0">
              <a:alpha val="0"/>
            </a:scrgbClr>
          </a:solidFill>
        </p:spPr>
      </p:pic>
    </p:spTree>
    <p:extLst>
      <p:ext uri="{BB962C8B-B14F-4D97-AF65-F5344CB8AC3E}">
        <p14:creationId xmlns:p14="http://schemas.microsoft.com/office/powerpoint/2010/main" val="3532411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2933744"/>
          </a:xfrm>
          <a:prstGeom prst="rect">
            <a:avLst/>
          </a:prstGeom>
        </p:spPr>
      </p:pic>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理解金属性、非金属性强弱比较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元素的非金属性强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其单质的活泼性不一定强。例如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的非金属性强于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的活泼性没有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比较金属性、非金属性强弱不能根据其反应中得失电子的数目多少来判断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应该根据得失电子的难易程度来判断</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关键提醒.EPS" descr="id:2147493980;FounderCES"/>
          <p:cNvPicPr/>
          <p:nvPr/>
        </p:nvPicPr>
        <p:blipFill>
          <a:blip r:embed="rId3">
            <a:clrChange>
              <a:clrFrom>
                <a:srgbClr val="FFFFFF"/>
              </a:clrFrom>
              <a:clrTo>
                <a:srgbClr val="FFFFFF">
                  <a:alpha val="0"/>
                </a:srgbClr>
              </a:clrTo>
            </a:clrChange>
          </a:blip>
          <a:stretch>
            <a:fillRect/>
          </a:stretch>
        </p:blipFill>
        <p:spPr>
          <a:xfrm>
            <a:off x="478582" y="908720"/>
            <a:ext cx="1704975" cy="335915"/>
          </a:xfrm>
          <a:prstGeom prst="rect">
            <a:avLst/>
          </a:prstGeom>
          <a:solidFill>
            <a:scrgbClr r="0" g="0" b="0">
              <a:alpha val="0"/>
            </a:scrgbClr>
          </a:solidFill>
        </p:spPr>
      </p:pic>
    </p:spTree>
    <p:extLst>
      <p:ext uri="{BB962C8B-B14F-4D97-AF65-F5344CB8AC3E}">
        <p14:creationId xmlns:p14="http://schemas.microsoft.com/office/powerpoint/2010/main" val="2012829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原子半径的变化</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504119928"/>
              </p:ext>
            </p:extLst>
          </p:nvPr>
        </p:nvGraphicFramePr>
        <p:xfrm>
          <a:off x="340471" y="1412776"/>
          <a:ext cx="11506231" cy="4193624"/>
        </p:xfrm>
        <a:graphic>
          <a:graphicData uri="http://schemas.openxmlformats.org/drawingml/2006/table">
            <a:tbl>
              <a:tblPr firstRow="1" firstCol="1" bandRow="1"/>
              <a:tblGrid>
                <a:gridCol w="2301247">
                  <a:extLst>
                    <a:ext uri="{9D8B030D-6E8A-4147-A177-3AD203B41FA5}">
                      <a16:colId xmlns:a16="http://schemas.microsoft.com/office/drawing/2014/main" val="1387008469"/>
                    </a:ext>
                  </a:extLst>
                </a:gridCol>
                <a:gridCol w="1150623">
                  <a:extLst>
                    <a:ext uri="{9D8B030D-6E8A-4147-A177-3AD203B41FA5}">
                      <a16:colId xmlns:a16="http://schemas.microsoft.com/office/drawing/2014/main" val="3899381631"/>
                    </a:ext>
                  </a:extLst>
                </a:gridCol>
                <a:gridCol w="1150623">
                  <a:extLst>
                    <a:ext uri="{9D8B030D-6E8A-4147-A177-3AD203B41FA5}">
                      <a16:colId xmlns:a16="http://schemas.microsoft.com/office/drawing/2014/main" val="363022476"/>
                    </a:ext>
                  </a:extLst>
                </a:gridCol>
                <a:gridCol w="1150623">
                  <a:extLst>
                    <a:ext uri="{9D8B030D-6E8A-4147-A177-3AD203B41FA5}">
                      <a16:colId xmlns:a16="http://schemas.microsoft.com/office/drawing/2014/main" val="1389671892"/>
                    </a:ext>
                  </a:extLst>
                </a:gridCol>
                <a:gridCol w="1150623">
                  <a:extLst>
                    <a:ext uri="{9D8B030D-6E8A-4147-A177-3AD203B41FA5}">
                      <a16:colId xmlns:a16="http://schemas.microsoft.com/office/drawing/2014/main" val="358055169"/>
                    </a:ext>
                  </a:extLst>
                </a:gridCol>
                <a:gridCol w="1150623">
                  <a:extLst>
                    <a:ext uri="{9D8B030D-6E8A-4147-A177-3AD203B41FA5}">
                      <a16:colId xmlns:a16="http://schemas.microsoft.com/office/drawing/2014/main" val="3895483507"/>
                    </a:ext>
                  </a:extLst>
                </a:gridCol>
                <a:gridCol w="1150623">
                  <a:extLst>
                    <a:ext uri="{9D8B030D-6E8A-4147-A177-3AD203B41FA5}">
                      <a16:colId xmlns:a16="http://schemas.microsoft.com/office/drawing/2014/main" val="484071881"/>
                    </a:ext>
                  </a:extLst>
                </a:gridCol>
                <a:gridCol w="1150623">
                  <a:extLst>
                    <a:ext uri="{9D8B030D-6E8A-4147-A177-3AD203B41FA5}">
                      <a16:colId xmlns:a16="http://schemas.microsoft.com/office/drawing/2014/main" val="2520111313"/>
                    </a:ext>
                  </a:extLst>
                </a:gridCol>
                <a:gridCol w="1150623">
                  <a:extLst>
                    <a:ext uri="{9D8B030D-6E8A-4147-A177-3AD203B41FA5}">
                      <a16:colId xmlns:a16="http://schemas.microsoft.com/office/drawing/2014/main" val="2510635380"/>
                    </a:ext>
                  </a:extLst>
                </a:gridCol>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号元素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5513264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89</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71532067"/>
                  </a:ext>
                </a:extLst>
              </a:tr>
              <a:tr h="9017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变化趋势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8">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843032513"/>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号元素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60733716"/>
                  </a:ext>
                </a:extLst>
              </a:tr>
            </a:tbl>
          </a:graphicData>
        </a:graphic>
      </p:graphicFrame>
      <p:pic>
        <p:nvPicPr>
          <p:cNvPr id="3" name="图片 2"/>
          <p:cNvPicPr>
            <a:picLocks noChangeAspect="1"/>
          </p:cNvPicPr>
          <p:nvPr/>
        </p:nvPicPr>
        <p:blipFill>
          <a:blip r:embed="rId2"/>
          <a:stretch>
            <a:fillRect/>
          </a:stretch>
        </p:blipFill>
        <p:spPr>
          <a:xfrm>
            <a:off x="5628896" y="3682793"/>
            <a:ext cx="2195080" cy="755392"/>
          </a:xfrm>
          <a:prstGeom prst="rect">
            <a:avLst/>
          </a:prstGeom>
        </p:spPr>
      </p:pic>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140542003"/>
              </p:ext>
            </p:extLst>
          </p:nvPr>
        </p:nvGraphicFramePr>
        <p:xfrm>
          <a:off x="406574" y="1145540"/>
          <a:ext cx="11521281" cy="2616076"/>
        </p:xfrm>
        <a:graphic>
          <a:graphicData uri="http://schemas.openxmlformats.org/drawingml/2006/table">
            <a:tbl>
              <a:tblPr firstRow="1" firstCol="1" bandRow="1"/>
              <a:tblGrid>
                <a:gridCol w="2304257">
                  <a:extLst>
                    <a:ext uri="{9D8B030D-6E8A-4147-A177-3AD203B41FA5}">
                      <a16:colId xmlns:a16="http://schemas.microsoft.com/office/drawing/2014/main" val="697710062"/>
                    </a:ext>
                  </a:extLst>
                </a:gridCol>
                <a:gridCol w="1152128">
                  <a:extLst>
                    <a:ext uri="{9D8B030D-6E8A-4147-A177-3AD203B41FA5}">
                      <a16:colId xmlns:a16="http://schemas.microsoft.com/office/drawing/2014/main" val="1297757326"/>
                    </a:ext>
                  </a:extLst>
                </a:gridCol>
                <a:gridCol w="1152128">
                  <a:extLst>
                    <a:ext uri="{9D8B030D-6E8A-4147-A177-3AD203B41FA5}">
                      <a16:colId xmlns:a16="http://schemas.microsoft.com/office/drawing/2014/main" val="3825884583"/>
                    </a:ext>
                  </a:extLst>
                </a:gridCol>
                <a:gridCol w="1152128">
                  <a:extLst>
                    <a:ext uri="{9D8B030D-6E8A-4147-A177-3AD203B41FA5}">
                      <a16:colId xmlns:a16="http://schemas.microsoft.com/office/drawing/2014/main" val="1319476103"/>
                    </a:ext>
                  </a:extLst>
                </a:gridCol>
                <a:gridCol w="1152128">
                  <a:extLst>
                    <a:ext uri="{9D8B030D-6E8A-4147-A177-3AD203B41FA5}">
                      <a16:colId xmlns:a16="http://schemas.microsoft.com/office/drawing/2014/main" val="1889288481"/>
                    </a:ext>
                  </a:extLst>
                </a:gridCol>
                <a:gridCol w="1152128">
                  <a:extLst>
                    <a:ext uri="{9D8B030D-6E8A-4147-A177-3AD203B41FA5}">
                      <a16:colId xmlns:a16="http://schemas.microsoft.com/office/drawing/2014/main" val="2604370988"/>
                    </a:ext>
                  </a:extLst>
                </a:gridCol>
                <a:gridCol w="1152128">
                  <a:extLst>
                    <a:ext uri="{9D8B030D-6E8A-4147-A177-3AD203B41FA5}">
                      <a16:colId xmlns:a16="http://schemas.microsoft.com/office/drawing/2014/main" val="4159730751"/>
                    </a:ext>
                  </a:extLst>
                </a:gridCol>
                <a:gridCol w="1152128">
                  <a:extLst>
                    <a:ext uri="{9D8B030D-6E8A-4147-A177-3AD203B41FA5}">
                      <a16:colId xmlns:a16="http://schemas.microsoft.com/office/drawing/2014/main" val="2876793982"/>
                    </a:ext>
                  </a:extLst>
                </a:gridCol>
                <a:gridCol w="1152128">
                  <a:extLst>
                    <a:ext uri="{9D8B030D-6E8A-4147-A177-3AD203B41FA5}">
                      <a16:colId xmlns:a16="http://schemas.microsoft.com/office/drawing/2014/main" val="325080724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/pm</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99</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80437938"/>
                  </a:ext>
                </a:extLst>
              </a:tr>
              <a:tr h="97015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变化趋势</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8">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402180183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8">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随着原子序数的递增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元素原子的半径呈现周期性变化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287615453"/>
                  </a:ext>
                </a:extLst>
              </a:tr>
            </a:tbl>
          </a:graphicData>
        </a:graphic>
      </p:graphicFrame>
      <p:pic>
        <p:nvPicPr>
          <p:cNvPr id="3" name="图片 2"/>
          <p:cNvPicPr>
            <a:picLocks noChangeAspect="1"/>
          </p:cNvPicPr>
          <p:nvPr/>
        </p:nvPicPr>
        <p:blipFill>
          <a:blip r:embed="rId2"/>
          <a:stretch>
            <a:fillRect/>
          </a:stretch>
        </p:blipFill>
        <p:spPr>
          <a:xfrm>
            <a:off x="5591150" y="2348880"/>
            <a:ext cx="2195080" cy="755392"/>
          </a:xfrm>
          <a:prstGeom prst="rect">
            <a:avLst/>
          </a:prstGeom>
        </p:spPr>
      </p:pic>
    </p:spTree>
    <p:extLst>
      <p:ext uri="{BB962C8B-B14F-4D97-AF65-F5344CB8AC3E}">
        <p14:creationId xmlns:p14="http://schemas.microsoft.com/office/powerpoint/2010/main" val="113538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4221088"/>
            <a:ext cx="11368120" cy="718339"/>
          </a:xfrm>
          <a:prstGeom prst="rect">
            <a:avLst/>
          </a:prstGeom>
        </p:spPr>
      </p:pic>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元素主要化合价的变化</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4125141253"/>
              </p:ext>
            </p:extLst>
          </p:nvPr>
        </p:nvGraphicFramePr>
        <p:xfrm>
          <a:off x="385785" y="1412776"/>
          <a:ext cx="11398053" cy="2673795"/>
        </p:xfrm>
        <a:graphic>
          <a:graphicData uri="http://schemas.openxmlformats.org/drawingml/2006/table">
            <a:tbl>
              <a:tblPr firstRow="1" firstCol="1" bandRow="1"/>
              <a:tblGrid>
                <a:gridCol w="3070636">
                  <a:extLst>
                    <a:ext uri="{9D8B030D-6E8A-4147-A177-3AD203B41FA5}">
                      <a16:colId xmlns:a16="http://schemas.microsoft.com/office/drawing/2014/main" val="3334785313"/>
                    </a:ext>
                  </a:extLst>
                </a:gridCol>
                <a:gridCol w="8327417">
                  <a:extLst>
                    <a:ext uri="{9D8B030D-6E8A-4147-A177-3AD203B41FA5}">
                      <a16:colId xmlns:a16="http://schemas.microsoft.com/office/drawing/2014/main" val="370454675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原子序数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主要化合价的变化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81840245"/>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3552489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4125468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87136622"/>
                  </a:ext>
                </a:extLst>
              </a:tr>
              <a:tr h="0">
                <a:tc gridSpan="2">
                  <a:txBody>
                    <a:bodyPr/>
                    <a:lstStyle/>
                    <a:p>
                      <a:pPr algn="l"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结论</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随着原子序数的递增</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元素的主要化合价呈周期性变化</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181055168"/>
                  </a:ext>
                </a:extLst>
              </a:tr>
            </a:tbl>
          </a:graphicData>
        </a:graphic>
      </p:graphicFrame>
      <p:sp>
        <p:nvSpPr>
          <p:cNvPr id="3" name="矩形 2"/>
          <p:cNvSpPr/>
          <p:nvPr/>
        </p:nvSpPr>
        <p:spPr>
          <a:xfrm>
            <a:off x="2350790" y="4293096"/>
            <a:ext cx="2776722"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O</a:t>
            </a:r>
            <a:r>
              <a:rPr lang="zh-CN" altLang="zh-CN" sz="2400">
                <a:solidFill>
                  <a:srgbClr val="000000"/>
                </a:solidFill>
                <a:ea typeface="仿宋"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F</a:t>
            </a:r>
            <a:r>
              <a:rPr lang="zh-CN" altLang="zh-CN" sz="2400">
                <a:solidFill>
                  <a:srgbClr val="000000"/>
                </a:solidFill>
                <a:ea typeface="仿宋" panose="02010609060101010101" pitchFamily="49" charset="-122"/>
                <a:cs typeface="Times New Roman" panose="02020603050405020304" pitchFamily="18" charset="0"/>
              </a:rPr>
              <a:t>一般无正价。</a:t>
            </a:r>
            <a:endParaRPr lang="zh-CN" altLang="zh-CN" sz="1050">
              <a:solidFill>
                <a:srgbClr val="000000"/>
              </a:solidFill>
              <a:cs typeface="Times New Roman" panose="02020603050405020304" pitchFamily="18" charset="0"/>
            </a:endParaRPr>
          </a:p>
        </p:txBody>
      </p:sp>
      <p:pic>
        <p:nvPicPr>
          <p:cNvPr id="5" name="温馨提示.EPS" descr="id:2147493836;FounderCES"/>
          <p:cNvPicPr/>
          <p:nvPr/>
        </p:nvPicPr>
        <p:blipFill>
          <a:blip r:embed="rId3">
            <a:clrChange>
              <a:clrFrom>
                <a:srgbClr val="FFFFFF"/>
              </a:clrFrom>
              <a:clrTo>
                <a:srgbClr val="FFFFFF">
                  <a:alpha val="0"/>
                </a:srgbClr>
              </a:clrTo>
            </a:clrChange>
          </a:blip>
          <a:stretch>
            <a:fillRect/>
          </a:stretch>
        </p:blipFill>
        <p:spPr>
          <a:xfrm>
            <a:off x="478582" y="4384277"/>
            <a:ext cx="1798955" cy="353060"/>
          </a:xfrm>
          <a:prstGeom prst="rect">
            <a:avLst/>
          </a:prstGeom>
          <a:solidFill>
            <a:scrgbClr r="0" g="0" b="0">
              <a:alpha val="0"/>
            </a:scrgbClr>
          </a:solidFill>
        </p:spPr>
      </p:pic>
    </p:spTree>
    <p:extLst>
      <p:ext uri="{BB962C8B-B14F-4D97-AF65-F5344CB8AC3E}">
        <p14:creationId xmlns:p14="http://schemas.microsoft.com/office/powerpoint/2010/main" val="277988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第三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周期元素性质的递变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钠、镁与水的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43;FounderCES"/>
          <p:cNvPicPr/>
          <p:nvPr/>
        </p:nvPicPr>
        <p:blipFill>
          <a:blip r:embed="rId2">
            <a:clrChange>
              <a:clrFrom>
                <a:srgbClr val="FFFFFF"/>
              </a:clrFrom>
              <a:clrTo>
                <a:srgbClr val="FFFFFF">
                  <a:alpha val="0"/>
                </a:srgbClr>
              </a:clrTo>
            </a:clrChange>
          </a:blip>
          <a:stretch>
            <a:fillRect/>
          </a:stretch>
        </p:blipFill>
        <p:spPr>
          <a:xfrm>
            <a:off x="478582" y="949990"/>
            <a:ext cx="1200785" cy="318770"/>
          </a:xfrm>
          <a:prstGeom prst="rect">
            <a:avLst/>
          </a:prstGeom>
          <a:solidFill>
            <a:scrgbClr r="0" g="0" b="0">
              <a:alpha val="0"/>
            </a:scrgbClr>
          </a:solidFill>
        </p:spPr>
      </p:pic>
      <p:graphicFrame>
        <p:nvGraphicFramePr>
          <p:cNvPr id="2" name="表格 1"/>
          <p:cNvGraphicFramePr>
            <a:graphicFrameLocks noGrp="1"/>
          </p:cNvGraphicFramePr>
          <p:nvPr>
            <p:extLst>
              <p:ext uri="{D42A27DB-BD31-4B8C-83A1-F6EECF244321}">
                <p14:modId xmlns:p14="http://schemas.microsoft.com/office/powerpoint/2010/main" val="1967346064"/>
              </p:ext>
            </p:extLst>
          </p:nvPr>
        </p:nvGraphicFramePr>
        <p:xfrm>
          <a:off x="371892" y="1867238"/>
          <a:ext cx="11411946" cy="4575834"/>
        </p:xfrm>
        <a:graphic>
          <a:graphicData uri="http://schemas.openxmlformats.org/drawingml/2006/table">
            <a:tbl>
              <a:tblPr firstRow="1" firstCol="1" bandRow="1"/>
              <a:tblGrid>
                <a:gridCol w="1369434">
                  <a:extLst>
                    <a:ext uri="{9D8B030D-6E8A-4147-A177-3AD203B41FA5}">
                      <a16:colId xmlns:a16="http://schemas.microsoft.com/office/drawing/2014/main" val="1713371437"/>
                    </a:ext>
                  </a:extLst>
                </a:gridCol>
                <a:gridCol w="5021256">
                  <a:extLst>
                    <a:ext uri="{9D8B030D-6E8A-4147-A177-3AD203B41FA5}">
                      <a16:colId xmlns:a16="http://schemas.microsoft.com/office/drawing/2014/main" val="192421867"/>
                    </a:ext>
                  </a:extLst>
                </a:gridCol>
                <a:gridCol w="5021256">
                  <a:extLst>
                    <a:ext uri="{9D8B030D-6E8A-4147-A177-3AD203B41FA5}">
                      <a16:colId xmlns:a16="http://schemas.microsoft.com/office/drawing/2014/main" val="3108181445"/>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228696722"/>
                  </a:ext>
                </a:extLst>
              </a:tr>
              <a:tr h="238127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86395328"/>
                  </a:ext>
                </a:extLst>
              </a:tr>
              <a:tr h="164592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钠熔成小球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浮于水面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四处游动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嘶嘶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的响声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反应后加酚酞溶液变红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滴入酚酞溶液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加热至沸腾后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有较多的无色气泡冒出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溶液变为浅红色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26391759"/>
                  </a:ext>
                </a:extLst>
              </a:tr>
            </a:tbl>
          </a:graphicData>
        </a:graphic>
      </p:graphicFrame>
      <p:pic>
        <p:nvPicPr>
          <p:cNvPr id="5122" name="cd41.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82838" y="2474844"/>
            <a:ext cx="2664296" cy="1888084"/>
          </a:xfrm>
          <a:prstGeom prst="rect">
            <a:avLst/>
          </a:prstGeom>
          <a:solidFill>
            <a:srgbClr val="000000">
              <a:alpha val="0"/>
            </a:srgbClr>
          </a:solidFill>
        </p:spPr>
      </p:pic>
      <p:pic>
        <p:nvPicPr>
          <p:cNvPr id="5121" name="cd42.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99462" y="2708920"/>
            <a:ext cx="2016224" cy="1875965"/>
          </a:xfrm>
          <a:prstGeom prst="rect">
            <a:avLst/>
          </a:prstGeom>
          <a:solidFill>
            <a:srgbClr val="000000">
              <a:alpha val="0"/>
            </a:srgbClr>
          </a:solidFill>
        </p:spPr>
      </p:pic>
    </p:spTree>
    <p:extLst>
      <p:ext uri="{BB962C8B-B14F-4D97-AF65-F5344CB8AC3E}">
        <p14:creationId xmlns:p14="http://schemas.microsoft.com/office/powerpoint/2010/main" val="646725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表格 1"/>
              <p:cNvGraphicFramePr>
                <a:graphicFrameLocks noGrp="1"/>
              </p:cNvGraphicFramePr>
              <p:nvPr>
                <p:extLst>
                  <p:ext uri="{D42A27DB-BD31-4B8C-83A1-F6EECF244321}">
                    <p14:modId xmlns:p14="http://schemas.microsoft.com/office/powerpoint/2010/main" val="55218446"/>
                  </p:ext>
                </p:extLst>
              </p:nvPr>
            </p:nvGraphicFramePr>
            <p:xfrm>
              <a:off x="406574" y="908720"/>
              <a:ext cx="11305255" cy="2194560"/>
            </p:xfrm>
            <a:graphic>
              <a:graphicData uri="http://schemas.openxmlformats.org/drawingml/2006/table">
                <a:tbl>
                  <a:tblPr firstRow="1" firstCol="1" bandRow="1"/>
                  <a:tblGrid>
                    <a:gridCol w="1356631">
                      <a:extLst>
                        <a:ext uri="{9D8B030D-6E8A-4147-A177-3AD203B41FA5}">
                          <a16:colId xmlns:a16="http://schemas.microsoft.com/office/drawing/2014/main" val="3437309124"/>
                        </a:ext>
                      </a:extLst>
                    </a:gridCol>
                    <a:gridCol w="4974312">
                      <a:extLst>
                        <a:ext uri="{9D8B030D-6E8A-4147-A177-3AD203B41FA5}">
                          <a16:colId xmlns:a16="http://schemas.microsoft.com/office/drawing/2014/main" val="628042676"/>
                        </a:ext>
                      </a:extLst>
                    </a:gridCol>
                    <a:gridCol w="4974312">
                      <a:extLst>
                        <a:ext uri="{9D8B030D-6E8A-4147-A177-3AD203B41FA5}">
                          <a16:colId xmlns:a16="http://schemas.microsoft.com/office/drawing/2014/main" val="2622781461"/>
                        </a:ext>
                      </a:extLst>
                    </a:gridCol>
                  </a:tblGrid>
                  <a:tr h="93610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65097094"/>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钠、镁均能与水反应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钠比镁活泼。</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830453493"/>
                      </a:ext>
                    </a:extLst>
                  </a:tr>
                </a:tbl>
              </a:graphicData>
            </a:graphic>
          </p:graphicFrame>
        </mc:Choice>
        <mc:Fallback>
          <p:graphicFrame>
            <p:nvGraphicFramePr>
              <p:cNvPr id="2" name="表格 1"/>
              <p:cNvGraphicFramePr>
                <a:graphicFrameLocks noGrp="1"/>
              </p:cNvGraphicFramePr>
              <p:nvPr>
                <p:extLst>
                  <p:ext uri="{D42A27DB-BD31-4B8C-83A1-F6EECF244321}">
                    <p14:modId xmlns:p14="http://schemas.microsoft.com/office/powerpoint/2010/main" val="55218446"/>
                  </p:ext>
                </p:extLst>
              </p:nvPr>
            </p:nvGraphicFramePr>
            <p:xfrm>
              <a:off x="406574" y="908720"/>
              <a:ext cx="11305255" cy="2194560"/>
            </p:xfrm>
            <a:graphic>
              <a:graphicData uri="http://schemas.openxmlformats.org/drawingml/2006/table">
                <a:tbl>
                  <a:tblPr firstRow="1" firstCol="1" bandRow="1"/>
                  <a:tblGrid>
                    <a:gridCol w="1356631">
                      <a:extLst>
                        <a:ext uri="{9D8B030D-6E8A-4147-A177-3AD203B41FA5}">
                          <a16:colId xmlns:a16="http://schemas.microsoft.com/office/drawing/2014/main" val="3437309124"/>
                        </a:ext>
                      </a:extLst>
                    </a:gridCol>
                    <a:gridCol w="4974312">
                      <a:extLst>
                        <a:ext uri="{9D8B030D-6E8A-4147-A177-3AD203B41FA5}">
                          <a16:colId xmlns:a16="http://schemas.microsoft.com/office/drawing/2014/main" val="628042676"/>
                        </a:ext>
                      </a:extLst>
                    </a:gridCol>
                    <a:gridCol w="4974312">
                      <a:extLst>
                        <a:ext uri="{9D8B030D-6E8A-4147-A177-3AD203B41FA5}">
                          <a16:colId xmlns:a16="http://schemas.microsoft.com/office/drawing/2014/main" val="2622781461"/>
                        </a:ext>
                      </a:extLst>
                    </a:gridCol>
                  </a:tblGrid>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7451" t="-552" r="-100368" b="-113260"/>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27295" t="-552" r="-245" b="-113260"/>
                          </a:stretch>
                        </a:blipFill>
                      </a:tcPr>
                    </a:tc>
                    <a:extLst>
                      <a:ext uri="{0D108BD9-81ED-4DB2-BD59-A6C34878D82A}">
                        <a16:rowId xmlns:a16="http://schemas.microsoft.com/office/drawing/2014/main" val="3165097094"/>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钠、镁均能与水反应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钠比镁活泼。</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830453493"/>
                      </a:ext>
                    </a:extLst>
                  </a:tr>
                </a:tbl>
              </a:graphicData>
            </a:graphic>
          </p:graphicFrame>
        </mc:Fallback>
      </mc:AlternateContent>
    </p:spTree>
    <p:extLst>
      <p:ext uri="{BB962C8B-B14F-4D97-AF65-F5344CB8AC3E}">
        <p14:creationId xmlns:p14="http://schemas.microsoft.com/office/powerpoint/2010/main" val="3581005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83940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的制备与性质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溶液中加入足量氨水，现象为产生白色沉淀，反应的离子方程式为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实验得到的沉淀分装在两支试管中，一支试管中加入盐酸，现象为白色沉淀逐渐溶解，离子方程式为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；另一支试管中加入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溶液，现象为白色沉淀逐渐溶解，离子方程式为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两性氢氧化物：既能与酸反应又能与强碱反应，且均生成盐和水的氢氧化物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839402"/>
              </a:xfrm>
              <a:blipFill>
                <a:blip r:embed="rId2"/>
                <a:stretch>
                  <a:fillRect l="-796" r="-849" b="-138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17727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钠、镁、铝的最高价氧化物对应水化物的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碱性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449526451"/>
              </p:ext>
            </p:extLst>
          </p:nvPr>
        </p:nvGraphicFramePr>
        <p:xfrm>
          <a:off x="360854" y="1412776"/>
          <a:ext cx="11485849" cy="2194560"/>
        </p:xfrm>
        <a:graphic>
          <a:graphicData uri="http://schemas.openxmlformats.org/drawingml/2006/table">
            <a:tbl>
              <a:tblPr firstRow="1" firstCol="1" bandRow="1"/>
              <a:tblGrid>
                <a:gridCol w="2497024">
                  <a:extLst>
                    <a:ext uri="{9D8B030D-6E8A-4147-A177-3AD203B41FA5}">
                      <a16:colId xmlns:a16="http://schemas.microsoft.com/office/drawing/2014/main" val="3369828456"/>
                    </a:ext>
                  </a:extLst>
                </a:gridCol>
                <a:gridCol w="2497024">
                  <a:extLst>
                    <a:ext uri="{9D8B030D-6E8A-4147-A177-3AD203B41FA5}">
                      <a16:colId xmlns:a16="http://schemas.microsoft.com/office/drawing/2014/main" val="261448335"/>
                    </a:ext>
                  </a:extLst>
                </a:gridCol>
                <a:gridCol w="3496292">
                  <a:extLst>
                    <a:ext uri="{9D8B030D-6E8A-4147-A177-3AD203B41FA5}">
                      <a16:colId xmlns:a16="http://schemas.microsoft.com/office/drawing/2014/main" val="1190317121"/>
                    </a:ext>
                  </a:extLst>
                </a:gridCol>
                <a:gridCol w="2995509">
                  <a:extLst>
                    <a:ext uri="{9D8B030D-6E8A-4147-A177-3AD203B41FA5}">
                      <a16:colId xmlns:a16="http://schemas.microsoft.com/office/drawing/2014/main" val="12250798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9590192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属于弱碱</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6382108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碱性强弱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55663839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771401257"/>
                  </a:ext>
                </a:extLst>
              </a:tr>
            </a:tbl>
          </a:graphicData>
        </a:graphic>
      </p:graphicFrame>
    </p:spTree>
    <p:extLst>
      <p:ext uri="{BB962C8B-B14F-4D97-AF65-F5344CB8AC3E}">
        <p14:creationId xmlns:p14="http://schemas.microsoft.com/office/powerpoint/2010/main" val="3172382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TotalTime>
  <Words>1462</Words>
  <Application>Microsoft Office PowerPoint</Application>
  <PresentationFormat>自定义</PresentationFormat>
  <Paragraphs>207</Paragraphs>
  <Slides>25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393</cp:revision>
  <dcterms:created xsi:type="dcterms:W3CDTF">2020-11-06T05:24:00Z</dcterms:created>
  <dcterms:modified xsi:type="dcterms:W3CDTF">2025-06-21T14:53:51Z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